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5" autoAdjust="0"/>
    <p:restoredTop sz="96145" autoAdjust="0"/>
  </p:normalViewPr>
  <p:slideViewPr>
    <p:cSldViewPr snapToGrid="0" snapToObjects="1" showGuides="1">
      <p:cViewPr varScale="1">
        <p:scale>
          <a:sx n="48" d="100"/>
          <a:sy n="48" d="100"/>
        </p:scale>
        <p:origin x="834" y="84"/>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2/21/2016</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9108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mailto:vkulkarni@shrinenet.org"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hyperlink" Target="mailto:fkcruz@ucdavis.edu"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3723" y="3344806"/>
            <a:ext cx="8494548" cy="5616128"/>
          </a:xfrm>
        </p:spPr>
        <p:txBody>
          <a:bodyPr/>
          <a:lstStyle/>
          <a:p>
            <a:pPr marL="182880"/>
            <a:r>
              <a:rPr lang="en-US" sz="2000" dirty="0"/>
              <a:t>Weight-bearing foot radiographs are critical to the understanding of foot deformity in children with cerebral palsy.  A clinical model of the foot divides it into two “columns” [1].  The medial column consists of the talus, navicular, cuneiforms, and first through third metatarsals.  The lateral column consists of the calcaneus, cuboid, and fourth and fifth metatarsals (Fig. 1).</a:t>
            </a:r>
          </a:p>
          <a:p>
            <a:pPr marL="182880"/>
            <a:endParaRPr lang="en-US" sz="2000" dirty="0"/>
          </a:p>
          <a:p>
            <a:pPr marL="182880"/>
            <a:r>
              <a:rPr lang="en-US" sz="2000" dirty="0" err="1"/>
              <a:t>Equinoplanovalgus</a:t>
            </a:r>
            <a:r>
              <a:rPr lang="en-US" sz="2000" dirty="0"/>
              <a:t> foot deformity is among the most common foot deformities in cerebral palsy and is considered a functional shortening of the lateral column [2].  Surgical correction of this deformity by relative lengthening of the lateral column can dramatically improve foot alignment, but may unmask deformity of the medial column.  Failure to recognize and address the medial column deformity may lead to incomplete correction or recurrent deformity, compromising the ultimate outcome of foot reconstruction.  A technique for objective assessment of medial column segmental alignment of the foot has not been previously described</a:t>
            </a:r>
            <a:r>
              <a:rPr lang="en-US" sz="2000" dirty="0" smtClean="0"/>
              <a:t>.</a:t>
            </a:r>
            <a:endParaRPr lang="en-US" sz="2000" dirty="0"/>
          </a:p>
        </p:txBody>
      </p:sp>
      <p:sp>
        <p:nvSpPr>
          <p:cNvPr id="3" name="Text Placeholder 2"/>
          <p:cNvSpPr>
            <a:spLocks noGrp="1"/>
          </p:cNvSpPr>
          <p:nvPr>
            <p:ph type="body" sz="quarter" idx="11"/>
          </p:nvPr>
        </p:nvSpPr>
        <p:spPr>
          <a:xfrm>
            <a:off x="576461" y="2931511"/>
            <a:ext cx="8483204" cy="413295"/>
          </a:xfrm>
        </p:spPr>
        <p:txBody>
          <a:bodyPr/>
          <a:lstStyle/>
          <a:p>
            <a:r>
              <a:rPr lang="en-US" sz="2000" dirty="0" smtClean="0">
                <a:latin typeface="Trebuchet MS" panose="020B0603020202020204" pitchFamily="34" charset="0"/>
              </a:rPr>
              <a:t>INTRODUCTION</a:t>
            </a:r>
            <a:endParaRPr lang="en-US" sz="2000" dirty="0">
              <a:latin typeface="Trebuchet MS" panose="020B0603020202020204" pitchFamily="34" charset="0"/>
            </a:endParaRPr>
          </a:p>
        </p:txBody>
      </p:sp>
      <p:sp>
        <p:nvSpPr>
          <p:cNvPr id="5" name="Text Placeholder 4"/>
          <p:cNvSpPr>
            <a:spLocks noGrp="1"/>
          </p:cNvSpPr>
          <p:nvPr>
            <p:ph type="body" sz="quarter" idx="19"/>
          </p:nvPr>
        </p:nvSpPr>
        <p:spPr>
          <a:xfrm>
            <a:off x="9482600" y="13181818"/>
            <a:ext cx="8495540" cy="2418231"/>
          </a:xfrm>
        </p:spPr>
        <p:txBody>
          <a:bodyPr/>
          <a:lstStyle/>
          <a:p>
            <a:pPr marL="182880"/>
            <a:r>
              <a:rPr lang="en-US" sz="2000" dirty="0"/>
              <a:t>Intra-observer reliability was excellent for 6 measures (0.81 to 0.95) and substantial for 1 measure (0.71 for lateral </a:t>
            </a:r>
            <a:r>
              <a:rPr lang="en-US" sz="2000" dirty="0" err="1"/>
              <a:t>talo</a:t>
            </a:r>
            <a:r>
              <a:rPr lang="en-US" sz="2000" dirty="0"/>
              <a:t>-navicular).  Inter-observer reliability was excellent for 6 measures (0.84 to 0.98) and substantial for 1 measure (0.80 for AP </a:t>
            </a:r>
            <a:r>
              <a:rPr lang="en-US" sz="2000" dirty="0" err="1"/>
              <a:t>naviculo</a:t>
            </a:r>
            <a:r>
              <a:rPr lang="en-US" sz="2000" dirty="0"/>
              <a:t>-cuneiform).  Normative values and standard deviations are shown below each angle in Figure </a:t>
            </a:r>
            <a:r>
              <a:rPr lang="en-US" sz="2000" dirty="0" smtClean="0"/>
              <a:t>3.  </a:t>
            </a:r>
            <a:r>
              <a:rPr lang="en-US" sz="2000" dirty="0"/>
              <a:t>Positive values indicate valgus and planus, while negative values represent </a:t>
            </a:r>
            <a:r>
              <a:rPr lang="en-US" sz="2000" dirty="0" err="1"/>
              <a:t>varus</a:t>
            </a:r>
            <a:r>
              <a:rPr lang="en-US" sz="2000" dirty="0"/>
              <a:t> and </a:t>
            </a:r>
            <a:r>
              <a:rPr lang="en-US" sz="2000" dirty="0" err="1"/>
              <a:t>cavus</a:t>
            </a:r>
            <a:r>
              <a:rPr lang="en-US" sz="2000" dirty="0"/>
              <a:t>. </a:t>
            </a:r>
          </a:p>
        </p:txBody>
      </p:sp>
      <p:sp>
        <p:nvSpPr>
          <p:cNvPr id="6" name="Text Placeholder 5"/>
          <p:cNvSpPr>
            <a:spLocks noGrp="1"/>
          </p:cNvSpPr>
          <p:nvPr>
            <p:ph type="body" sz="quarter" idx="20"/>
          </p:nvPr>
        </p:nvSpPr>
        <p:spPr>
          <a:xfrm>
            <a:off x="589395" y="8960934"/>
            <a:ext cx="8483203" cy="413295"/>
          </a:xfrm>
        </p:spPr>
        <p:txBody>
          <a:bodyPr/>
          <a:lstStyle/>
          <a:p>
            <a:r>
              <a:rPr lang="en-US" sz="2000" dirty="0" smtClean="0">
                <a:latin typeface="Trebuchet MS" panose="020B0603020202020204" pitchFamily="34" charset="0"/>
              </a:rPr>
              <a:t>CLINICAL SIGNIFICANCE</a:t>
            </a:r>
            <a:endParaRPr lang="en-US" sz="2000" dirty="0">
              <a:latin typeface="Trebuchet MS" panose="020B0603020202020204" pitchFamily="34" charset="0"/>
            </a:endParaRPr>
          </a:p>
        </p:txBody>
      </p:sp>
      <p:sp>
        <p:nvSpPr>
          <p:cNvPr id="8" name="Text Placeholder 7"/>
          <p:cNvSpPr>
            <a:spLocks noGrp="1"/>
          </p:cNvSpPr>
          <p:nvPr>
            <p:ph type="body" sz="quarter" idx="22"/>
          </p:nvPr>
        </p:nvSpPr>
        <p:spPr>
          <a:xfrm>
            <a:off x="9482600" y="12642109"/>
            <a:ext cx="8482209" cy="413295"/>
          </a:xfrm>
        </p:spPr>
        <p:txBody>
          <a:bodyPr/>
          <a:lstStyle/>
          <a:p>
            <a:r>
              <a:rPr lang="en-US" sz="2000" dirty="0" smtClean="0">
                <a:latin typeface="Trebuchet MS" panose="020B0603020202020204" pitchFamily="34" charset="0"/>
              </a:rPr>
              <a:t>RESULTS</a:t>
            </a:r>
          </a:p>
        </p:txBody>
      </p:sp>
      <p:sp>
        <p:nvSpPr>
          <p:cNvPr id="10" name="Text Placeholder 9"/>
          <p:cNvSpPr>
            <a:spLocks noGrp="1"/>
          </p:cNvSpPr>
          <p:nvPr>
            <p:ph type="body" sz="quarter" idx="24"/>
          </p:nvPr>
        </p:nvSpPr>
        <p:spPr>
          <a:xfrm>
            <a:off x="9471422" y="2931511"/>
            <a:ext cx="8487172" cy="413295"/>
          </a:xfrm>
        </p:spPr>
        <p:txBody>
          <a:bodyPr/>
          <a:lstStyle/>
          <a:p>
            <a:r>
              <a:rPr lang="en-US" sz="2000" dirty="0" smtClean="0">
                <a:latin typeface="Trebuchet MS" panose="020B0603020202020204" pitchFamily="34" charset="0"/>
              </a:rPr>
              <a:t>METHODS</a:t>
            </a:r>
            <a:endParaRPr lang="en-US" sz="2000" dirty="0">
              <a:latin typeface="Trebuchet MS" panose="020B0603020202020204" pitchFamily="34" charset="0"/>
            </a:endParaRPr>
          </a:p>
        </p:txBody>
      </p:sp>
      <p:sp>
        <p:nvSpPr>
          <p:cNvPr id="11" name="Text Placeholder 10"/>
          <p:cNvSpPr>
            <a:spLocks noGrp="1"/>
          </p:cNvSpPr>
          <p:nvPr>
            <p:ph type="body" sz="quarter" idx="25"/>
          </p:nvPr>
        </p:nvSpPr>
        <p:spPr>
          <a:xfrm>
            <a:off x="18375482" y="8478961"/>
            <a:ext cx="8485018" cy="413295"/>
          </a:xfrm>
        </p:spPr>
        <p:txBody>
          <a:bodyPr/>
          <a:lstStyle/>
          <a:p>
            <a:pPr marL="0" indent="0"/>
            <a:r>
              <a:rPr lang="en-US" sz="2000" dirty="0" smtClean="0">
                <a:latin typeface="Trebuchet MS" panose="020B0603020202020204" pitchFamily="34" charset="0"/>
              </a:rPr>
              <a:t>CONCLUSIONS</a:t>
            </a:r>
            <a:endParaRPr lang="en-US" sz="2000" dirty="0">
              <a:latin typeface="Trebuchet MS" panose="020B0603020202020204" pitchFamily="34" charset="0"/>
            </a:endParaRPr>
          </a:p>
        </p:txBody>
      </p:sp>
      <p:sp>
        <p:nvSpPr>
          <p:cNvPr id="13" name="Text Placeholder 12"/>
          <p:cNvSpPr>
            <a:spLocks noGrp="1"/>
          </p:cNvSpPr>
          <p:nvPr>
            <p:ph type="body" sz="quarter" idx="27"/>
          </p:nvPr>
        </p:nvSpPr>
        <p:spPr>
          <a:xfrm>
            <a:off x="18369192" y="12221744"/>
            <a:ext cx="8485018" cy="413295"/>
          </a:xfrm>
        </p:spPr>
        <p:txBody>
          <a:bodyPr/>
          <a:lstStyle/>
          <a:p>
            <a:r>
              <a:rPr lang="en-US" sz="2000" dirty="0" smtClean="0">
                <a:latin typeface="Trebuchet MS" panose="020B0603020202020204" pitchFamily="34" charset="0"/>
              </a:rPr>
              <a:t>REFERENCES</a:t>
            </a:r>
            <a:endParaRPr lang="en-US" dirty="0">
              <a:latin typeface="Trebuchet MS" panose="020B0603020202020204" pitchFamily="34" charset="0"/>
            </a:endParaRPr>
          </a:p>
        </p:txBody>
      </p:sp>
      <p:sp>
        <p:nvSpPr>
          <p:cNvPr id="14" name="Text Placeholder 13"/>
          <p:cNvSpPr>
            <a:spLocks noGrp="1"/>
          </p:cNvSpPr>
          <p:nvPr>
            <p:ph type="body" sz="quarter" idx="28"/>
          </p:nvPr>
        </p:nvSpPr>
        <p:spPr>
          <a:xfrm>
            <a:off x="18369192" y="12635039"/>
            <a:ext cx="8488163" cy="1864233"/>
          </a:xfrm>
        </p:spPr>
        <p:txBody>
          <a:bodyPr/>
          <a:lstStyle/>
          <a:p>
            <a:pPr marL="457200" indent="-457200">
              <a:buAutoNum type="arabicPeriod"/>
            </a:pPr>
            <a:r>
              <a:rPr lang="en-US" sz="2000" dirty="0" err="1"/>
              <a:t>Davids</a:t>
            </a:r>
            <a:r>
              <a:rPr lang="en-US" sz="2000" dirty="0"/>
              <a:t>, JR. et al. Quantitative Segmental Analysis of Weight-Bearing Radiographs of the Foot and Ankle for </a:t>
            </a:r>
            <a:r>
              <a:rPr lang="en-US" sz="2000" dirty="0" smtClean="0"/>
              <a:t>Children. </a:t>
            </a:r>
            <a:r>
              <a:rPr lang="en-US" sz="2000" dirty="0"/>
              <a:t>(2005) Journal of Pediatric </a:t>
            </a:r>
            <a:r>
              <a:rPr lang="en-US" sz="2000" dirty="0" err="1"/>
              <a:t>Orthopaedics</a:t>
            </a:r>
            <a:r>
              <a:rPr lang="en-US" sz="2000" dirty="0"/>
              <a:t>, 25(6):769-76. </a:t>
            </a:r>
          </a:p>
          <a:p>
            <a:pPr marL="457200" indent="-457200">
              <a:buAutoNum type="arabicPeriod"/>
            </a:pPr>
            <a:r>
              <a:rPr lang="en-US" sz="2000" dirty="0" err="1"/>
              <a:t>Davids</a:t>
            </a:r>
            <a:r>
              <a:rPr lang="en-US" sz="2000" dirty="0"/>
              <a:t>, JR. </a:t>
            </a:r>
            <a:r>
              <a:rPr lang="en-US" sz="2000" dirty="0" smtClean="0"/>
              <a:t>The Foot &amp; Ankle in Cerebral Palsy. </a:t>
            </a:r>
            <a:r>
              <a:rPr lang="en-US" sz="2000" dirty="0"/>
              <a:t>(2010) Orthopaedic Clinics of North America, 41: </a:t>
            </a:r>
            <a:r>
              <a:rPr lang="en-US" sz="2000" dirty="0" smtClean="0"/>
              <a:t>579-593</a:t>
            </a:r>
            <a:endParaRPr lang="en-US" sz="2000" dirty="0"/>
          </a:p>
        </p:txBody>
      </p:sp>
      <p:sp>
        <p:nvSpPr>
          <p:cNvPr id="50" name="Text Placeholder 49"/>
          <p:cNvSpPr>
            <a:spLocks noGrp="1"/>
          </p:cNvSpPr>
          <p:nvPr>
            <p:ph type="body" sz="quarter" idx="29"/>
          </p:nvPr>
        </p:nvSpPr>
        <p:spPr>
          <a:xfrm>
            <a:off x="18385668" y="14598981"/>
            <a:ext cx="8485018" cy="382517"/>
          </a:xfrm>
        </p:spPr>
        <p:txBody>
          <a:bodyPr>
            <a:normAutofit fontScale="92500" lnSpcReduction="10000"/>
          </a:bodyPr>
          <a:lstStyle/>
          <a:p>
            <a:r>
              <a:rPr lang="en-US" sz="2200" dirty="0" smtClean="0">
                <a:latin typeface="Trebuchet MS" panose="020B0603020202020204" pitchFamily="34" charset="0"/>
              </a:rPr>
              <a:t>CONTACT</a:t>
            </a:r>
            <a:endParaRPr lang="en-US" sz="2800" dirty="0">
              <a:latin typeface="Trebuchet MS" panose="020B0603020202020204" pitchFamily="34" charset="0"/>
            </a:endParaRPr>
          </a:p>
        </p:txBody>
      </p:sp>
      <p:sp>
        <p:nvSpPr>
          <p:cNvPr id="51" name="Text Placeholder 50"/>
          <p:cNvSpPr>
            <a:spLocks noGrp="1"/>
          </p:cNvSpPr>
          <p:nvPr>
            <p:ph type="body" sz="quarter" idx="30"/>
          </p:nvPr>
        </p:nvSpPr>
        <p:spPr>
          <a:xfrm>
            <a:off x="18382523" y="15012452"/>
            <a:ext cx="8488163" cy="843131"/>
          </a:xfrm>
        </p:spPr>
        <p:txBody>
          <a:bodyPr>
            <a:noAutofit/>
          </a:bodyPr>
          <a:lstStyle/>
          <a:p>
            <a:r>
              <a:rPr lang="fi-FI" sz="2000" dirty="0"/>
              <a:t>Vedant Kulkarni, MD: </a:t>
            </a:r>
            <a:r>
              <a:rPr lang="fi-FI" sz="2000" dirty="0" smtClean="0">
                <a:hlinkClick r:id="rId3"/>
              </a:rPr>
              <a:t>vkulkarni@shrinenet.org</a:t>
            </a:r>
            <a:r>
              <a:rPr lang="fi-FI" sz="2000" dirty="0" smtClean="0"/>
              <a:t> </a:t>
            </a:r>
            <a:endParaRPr lang="fi-FI" sz="2000" dirty="0"/>
          </a:p>
          <a:p>
            <a:r>
              <a:rPr lang="fi-FI" sz="2000" dirty="0"/>
              <a:t>F. Kamalei Cruz, BS: </a:t>
            </a:r>
            <a:r>
              <a:rPr lang="fi-FI" sz="2000" dirty="0" smtClean="0">
                <a:hlinkClick r:id="rId4"/>
              </a:rPr>
              <a:t>fkcruz@ucdavis.edu</a:t>
            </a:r>
            <a:endParaRPr lang="en-US" sz="2000" dirty="0"/>
          </a:p>
        </p:txBody>
      </p:sp>
      <p:sp>
        <p:nvSpPr>
          <p:cNvPr id="86" name="Text Placeholder 85"/>
          <p:cNvSpPr>
            <a:spLocks noGrp="1"/>
          </p:cNvSpPr>
          <p:nvPr>
            <p:ph type="body" sz="quarter" idx="150"/>
          </p:nvPr>
        </p:nvSpPr>
        <p:spPr>
          <a:xfrm>
            <a:off x="3662362" y="1400686"/>
            <a:ext cx="20107276" cy="598230"/>
          </a:xfrm>
        </p:spPr>
        <p:txBody>
          <a:bodyPr anchor="ctr"/>
          <a:lstStyle/>
          <a:p>
            <a:r>
              <a:rPr lang="en-US" sz="2800" dirty="0">
                <a:latin typeface="Trebuchet MS" panose="020B0603020202020204" pitchFamily="34" charset="0"/>
              </a:rPr>
              <a:t>V. Kulkarni MD, J. </a:t>
            </a:r>
            <a:r>
              <a:rPr lang="en-US" sz="2800" dirty="0" err="1">
                <a:latin typeface="Trebuchet MS" panose="020B0603020202020204" pitchFamily="34" charset="0"/>
              </a:rPr>
              <a:t>Friebele</a:t>
            </a:r>
            <a:r>
              <a:rPr lang="en-US" sz="2800" dirty="0">
                <a:latin typeface="Trebuchet MS" panose="020B0603020202020204" pitchFamily="34" charset="0"/>
              </a:rPr>
              <a:t> MD, K. Cruz BS, J. </a:t>
            </a:r>
            <a:r>
              <a:rPr lang="en-US" sz="2800" dirty="0" err="1">
                <a:latin typeface="Trebuchet MS" panose="020B0603020202020204" pitchFamily="34" charset="0"/>
              </a:rPr>
              <a:t>Boakes</a:t>
            </a:r>
            <a:r>
              <a:rPr lang="en-US" sz="2800" dirty="0">
                <a:latin typeface="Trebuchet MS" panose="020B0603020202020204" pitchFamily="34" charset="0"/>
              </a:rPr>
              <a:t> MD, A. Bagley PhD, J. </a:t>
            </a:r>
            <a:r>
              <a:rPr lang="en-US" sz="2800" dirty="0" err="1">
                <a:latin typeface="Trebuchet MS" panose="020B0603020202020204" pitchFamily="34" charset="0"/>
              </a:rPr>
              <a:t>Davids</a:t>
            </a:r>
            <a:r>
              <a:rPr lang="en-US" sz="2800" dirty="0">
                <a:latin typeface="Trebuchet MS" panose="020B0603020202020204" pitchFamily="34" charset="0"/>
              </a:rPr>
              <a:t> </a:t>
            </a:r>
            <a:r>
              <a:rPr lang="en-US" sz="2800" dirty="0" smtClean="0">
                <a:latin typeface="Trebuchet MS" panose="020B0603020202020204" pitchFamily="34" charset="0"/>
              </a:rPr>
              <a:t>MD</a:t>
            </a:r>
            <a:endParaRPr lang="en-US" sz="2800" dirty="0">
              <a:latin typeface="Trebuchet MS" panose="020B0603020202020204" pitchFamily="34" charset="0"/>
            </a:endParaRPr>
          </a:p>
        </p:txBody>
      </p:sp>
      <p:sp>
        <p:nvSpPr>
          <p:cNvPr id="87" name="Text Placeholder 86"/>
          <p:cNvSpPr>
            <a:spLocks noGrp="1"/>
          </p:cNvSpPr>
          <p:nvPr>
            <p:ph type="body" sz="quarter" idx="184"/>
          </p:nvPr>
        </p:nvSpPr>
        <p:spPr>
          <a:xfrm>
            <a:off x="3676731" y="2038419"/>
            <a:ext cx="20107276" cy="311011"/>
          </a:xfrm>
        </p:spPr>
        <p:txBody>
          <a:bodyPr/>
          <a:lstStyle/>
          <a:p>
            <a:r>
              <a:rPr lang="en-US" sz="2000" dirty="0">
                <a:latin typeface="Trebuchet MS" panose="020B0603020202020204" pitchFamily="34" charset="0"/>
              </a:rPr>
              <a:t>Shriners Hospital for Children – Northern California, Sacramento, CA, USA; Valley Children's’ Hospital, Madera, CA, </a:t>
            </a:r>
            <a:r>
              <a:rPr lang="en-US" sz="2000" dirty="0" smtClean="0">
                <a:latin typeface="Trebuchet MS" panose="020B0603020202020204" pitchFamily="34" charset="0"/>
              </a:rPr>
              <a:t>USA</a:t>
            </a:r>
            <a:endParaRPr lang="en-US" sz="2000" dirty="0">
              <a:latin typeface="Trebuchet MS" panose="020B0603020202020204" pitchFamily="34" charset="0"/>
            </a:endParaRPr>
          </a:p>
        </p:txBody>
      </p:sp>
      <p:sp>
        <p:nvSpPr>
          <p:cNvPr id="88" name="Text Placeholder 87"/>
          <p:cNvSpPr>
            <a:spLocks noGrp="1"/>
          </p:cNvSpPr>
          <p:nvPr>
            <p:ph type="body" sz="quarter" idx="185"/>
          </p:nvPr>
        </p:nvSpPr>
        <p:spPr>
          <a:xfrm>
            <a:off x="3662362" y="232386"/>
            <a:ext cx="20107276" cy="1168300"/>
          </a:xfrm>
        </p:spPr>
        <p:txBody>
          <a:bodyPr anchor="ctr">
            <a:noAutofit/>
          </a:bodyPr>
          <a:lstStyle/>
          <a:p>
            <a:r>
              <a:rPr lang="en-US" sz="3600" dirty="0">
                <a:latin typeface="Trebuchet MS" panose="020B0603020202020204" pitchFamily="34" charset="0"/>
              </a:rPr>
              <a:t>OBJECTIVE ASSESSMENT OF FOOT RADIOGRAPHS: </a:t>
            </a:r>
            <a:endParaRPr lang="en-US" sz="3600" dirty="0" smtClean="0">
              <a:latin typeface="Trebuchet MS" panose="020B0603020202020204" pitchFamily="34" charset="0"/>
            </a:endParaRPr>
          </a:p>
          <a:p>
            <a:r>
              <a:rPr lang="en-US" sz="3600" dirty="0" smtClean="0">
                <a:latin typeface="Trebuchet MS" panose="020B0603020202020204" pitchFamily="34" charset="0"/>
              </a:rPr>
              <a:t>TECHNIQUE </a:t>
            </a:r>
            <a:r>
              <a:rPr lang="en-US" sz="3600" dirty="0">
                <a:latin typeface="Trebuchet MS" panose="020B0603020202020204" pitchFamily="34" charset="0"/>
              </a:rPr>
              <a:t>&amp; NORMATIVE VALUES FOR THE MEDIAL </a:t>
            </a:r>
            <a:r>
              <a:rPr lang="en-US" sz="3600" dirty="0" smtClean="0">
                <a:latin typeface="Trebuchet MS" panose="020B0603020202020204" pitchFamily="34" charset="0"/>
              </a:rPr>
              <a:t>COLUMN</a:t>
            </a:r>
            <a:endParaRPr lang="en-US" sz="3600" dirty="0">
              <a:latin typeface="Trebuchet MS" panose="020B0603020202020204" pitchFamily="34" charset="0"/>
            </a:endParaRPr>
          </a:p>
        </p:txBody>
      </p:sp>
      <p:sp>
        <p:nvSpPr>
          <p:cNvPr id="26" name="Text Placeholder 25"/>
          <p:cNvSpPr>
            <a:spLocks noGrp="1"/>
          </p:cNvSpPr>
          <p:nvPr>
            <p:ph type="body" sz="quarter" idx="117"/>
          </p:nvPr>
        </p:nvSpPr>
        <p:spPr/>
        <p:txBody>
          <a:bodyPr/>
          <a:lstStyle/>
          <a:p>
            <a:endParaRPr lang="en-US"/>
          </a:p>
        </p:txBody>
      </p:sp>
      <p:sp>
        <p:nvSpPr>
          <p:cNvPr id="33" name="Text Placeholder 32"/>
          <p:cNvSpPr>
            <a:spLocks noGrp="1"/>
          </p:cNvSpPr>
          <p:nvPr>
            <p:ph type="body" sz="quarter" idx="118"/>
          </p:nvPr>
        </p:nvSpPr>
        <p:spPr/>
        <p:txBody>
          <a:bodyPr/>
          <a:lstStyle/>
          <a:p>
            <a:endParaRPr lang="en-US"/>
          </a:p>
        </p:txBody>
      </p:sp>
      <p:sp>
        <p:nvSpPr>
          <p:cNvPr id="35" name="Text Placeholder 34"/>
          <p:cNvSpPr>
            <a:spLocks noGrp="1"/>
          </p:cNvSpPr>
          <p:nvPr>
            <p:ph type="body" sz="quarter" idx="119"/>
          </p:nvPr>
        </p:nvSpPr>
        <p:spPr/>
        <p:txBody>
          <a:bodyPr/>
          <a:lstStyle/>
          <a:p>
            <a:endParaRPr lang="en-US"/>
          </a:p>
        </p:txBody>
      </p:sp>
      <p:sp>
        <p:nvSpPr>
          <p:cNvPr id="55" name="Text Placeholder 54"/>
          <p:cNvSpPr>
            <a:spLocks noGrp="1"/>
          </p:cNvSpPr>
          <p:nvPr>
            <p:ph type="body" sz="quarter" idx="120"/>
          </p:nvPr>
        </p:nvSpPr>
        <p:spPr/>
        <p:txBody>
          <a:bodyPr/>
          <a:lstStyle/>
          <a:p>
            <a:endParaRPr lang="en-US"/>
          </a:p>
        </p:txBody>
      </p:sp>
      <p:sp>
        <p:nvSpPr>
          <p:cNvPr id="56" name="Text Placeholder 55"/>
          <p:cNvSpPr>
            <a:spLocks noGrp="1"/>
          </p:cNvSpPr>
          <p:nvPr>
            <p:ph type="body" sz="quarter" idx="121"/>
          </p:nvPr>
        </p:nvSpPr>
        <p:spPr/>
        <p:txBody>
          <a:bodyPr/>
          <a:lstStyle/>
          <a:p>
            <a:endParaRPr lang="en-US"/>
          </a:p>
        </p:txBody>
      </p:sp>
      <p:sp>
        <p:nvSpPr>
          <p:cNvPr id="59" name="Text Placeholder 58"/>
          <p:cNvSpPr>
            <a:spLocks noGrp="1"/>
          </p:cNvSpPr>
          <p:nvPr>
            <p:ph type="body" sz="quarter" idx="122"/>
          </p:nvPr>
        </p:nvSpPr>
        <p:spPr/>
        <p:txBody>
          <a:bodyPr/>
          <a:lstStyle/>
          <a:p>
            <a:endParaRPr lang="en-US" dirty="0"/>
          </a:p>
        </p:txBody>
      </p:sp>
      <p:pic>
        <p:nvPicPr>
          <p:cNvPr id="34" name="Picture Placeholder 33"/>
          <p:cNvPicPr>
            <a:picLocks noGrp="1" noChangeAspect="1"/>
          </p:cNvPicPr>
          <p:nvPr>
            <p:ph type="pic" sz="quarter" idx="115"/>
          </p:nvPr>
        </p:nvPicPr>
        <p:blipFill>
          <a:blip r:embed="rId5" cstate="print">
            <a:extLst>
              <a:ext uri="{28A0092B-C50C-407E-A947-70E740481C1C}">
                <a14:useLocalDpi xmlns:a14="http://schemas.microsoft.com/office/drawing/2010/main" val="0"/>
              </a:ext>
            </a:extLst>
          </a:blip>
          <a:srcRect t="11549" b="11549"/>
          <a:stretch>
            <a:fillRect/>
          </a:stretch>
        </p:blipFill>
        <p:spPr/>
      </p:pic>
      <p:pic>
        <p:nvPicPr>
          <p:cNvPr id="58" name="Picture Placeholder 57"/>
          <p:cNvPicPr>
            <a:picLocks noGrp="1" noChangeAspect="1"/>
          </p:cNvPicPr>
          <p:nvPr>
            <p:ph type="pic" sz="quarter" idx="126"/>
          </p:nvPr>
        </p:nvPicPr>
        <p:blipFill>
          <a:blip r:embed="rId6" cstate="print">
            <a:extLst>
              <a:ext uri="{28A0092B-C50C-407E-A947-70E740481C1C}">
                <a14:useLocalDpi xmlns:a14="http://schemas.microsoft.com/office/drawing/2010/main" val="0"/>
              </a:ext>
            </a:extLst>
          </a:blip>
          <a:srcRect l="13571" r="13571"/>
          <a:stretch>
            <a:fillRect/>
          </a:stretch>
        </p:blipFill>
        <p:spPr/>
      </p:pic>
      <p:pic>
        <p:nvPicPr>
          <p:cNvPr id="57" name="Picture Placeholder 56"/>
          <p:cNvPicPr>
            <a:picLocks noGrp="1" noChangeAspect="1"/>
          </p:cNvPicPr>
          <p:nvPr>
            <p:ph type="pic" sz="quarter" idx="127"/>
          </p:nvPr>
        </p:nvPicPr>
        <p:blipFill>
          <a:blip r:embed="rId7" cstate="print">
            <a:extLst>
              <a:ext uri="{28A0092B-C50C-407E-A947-70E740481C1C}">
                <a14:useLocalDpi xmlns:a14="http://schemas.microsoft.com/office/drawing/2010/main" val="0"/>
              </a:ext>
            </a:extLst>
          </a:blip>
          <a:srcRect t="18544" b="18544"/>
          <a:stretch>
            <a:fillRect/>
          </a:stretch>
        </p:blipFill>
        <p:spPr/>
      </p:pic>
      <p:sp>
        <p:nvSpPr>
          <p:cNvPr id="64" name="Picture Placeholder 63"/>
          <p:cNvSpPr>
            <a:spLocks noGrp="1"/>
          </p:cNvSpPr>
          <p:nvPr>
            <p:ph type="pic" sz="quarter" idx="128"/>
          </p:nvPr>
        </p:nvSpPr>
        <p:spPr/>
      </p:sp>
      <p:sp>
        <p:nvSpPr>
          <p:cNvPr id="65" name="Picture Placeholder 64"/>
          <p:cNvSpPr>
            <a:spLocks noGrp="1"/>
          </p:cNvSpPr>
          <p:nvPr>
            <p:ph type="pic" sz="quarter" idx="129"/>
          </p:nvPr>
        </p:nvSpPr>
        <p:spPr/>
      </p:sp>
      <p:sp>
        <p:nvSpPr>
          <p:cNvPr id="66" name="Picture Placeholder 65"/>
          <p:cNvSpPr>
            <a:spLocks noGrp="1"/>
          </p:cNvSpPr>
          <p:nvPr>
            <p:ph type="pic" sz="quarter" idx="130"/>
          </p:nvPr>
        </p:nvSpPr>
        <p:spPr/>
      </p:sp>
      <p:sp>
        <p:nvSpPr>
          <p:cNvPr id="67" name="Picture Placeholder 66"/>
          <p:cNvSpPr>
            <a:spLocks noGrp="1"/>
          </p:cNvSpPr>
          <p:nvPr>
            <p:ph type="pic" sz="quarter" idx="131"/>
          </p:nvPr>
        </p:nvSpPr>
        <p:spPr/>
      </p:sp>
      <p:sp>
        <p:nvSpPr>
          <p:cNvPr id="68" name="Picture Placeholder 67"/>
          <p:cNvSpPr>
            <a:spLocks noGrp="1"/>
          </p:cNvSpPr>
          <p:nvPr>
            <p:ph type="pic" sz="quarter" idx="132"/>
          </p:nvPr>
        </p:nvSpPr>
        <p:spPr/>
      </p:sp>
      <p:sp>
        <p:nvSpPr>
          <p:cNvPr id="69" name="Picture Placeholder 68"/>
          <p:cNvSpPr>
            <a:spLocks noGrp="1"/>
          </p:cNvSpPr>
          <p:nvPr>
            <p:ph type="pic" sz="quarter" idx="133"/>
          </p:nvPr>
        </p:nvSpPr>
        <p:spPr/>
      </p:sp>
      <p:sp>
        <p:nvSpPr>
          <p:cNvPr id="72" name="Text Placeholder 71"/>
          <p:cNvSpPr>
            <a:spLocks noGrp="1"/>
          </p:cNvSpPr>
          <p:nvPr>
            <p:ph type="body" sz="quarter" idx="136"/>
          </p:nvPr>
        </p:nvSpPr>
        <p:spPr/>
        <p:txBody>
          <a:bodyPr/>
          <a:lstStyle/>
          <a:p>
            <a:endParaRPr lang="en-US"/>
          </a:p>
        </p:txBody>
      </p:sp>
      <p:sp>
        <p:nvSpPr>
          <p:cNvPr id="73" name="Text Placeholder 72"/>
          <p:cNvSpPr>
            <a:spLocks noGrp="1"/>
          </p:cNvSpPr>
          <p:nvPr>
            <p:ph type="body" sz="quarter" idx="137"/>
          </p:nvPr>
        </p:nvSpPr>
        <p:spPr/>
        <p:txBody>
          <a:bodyPr/>
          <a:lstStyle/>
          <a:p>
            <a:endParaRPr lang="en-US"/>
          </a:p>
        </p:txBody>
      </p:sp>
      <p:sp>
        <p:nvSpPr>
          <p:cNvPr id="74" name="Text Placeholder 73"/>
          <p:cNvSpPr>
            <a:spLocks noGrp="1"/>
          </p:cNvSpPr>
          <p:nvPr>
            <p:ph type="body" sz="quarter" idx="138"/>
          </p:nvPr>
        </p:nvSpPr>
        <p:spPr/>
        <p:txBody>
          <a:bodyPr/>
          <a:lstStyle/>
          <a:p>
            <a:endParaRPr lang="en-US"/>
          </a:p>
        </p:txBody>
      </p:sp>
      <p:sp>
        <p:nvSpPr>
          <p:cNvPr id="75" name="Text Placeholder 74"/>
          <p:cNvSpPr>
            <a:spLocks noGrp="1"/>
          </p:cNvSpPr>
          <p:nvPr>
            <p:ph type="body" sz="quarter" idx="139"/>
          </p:nvPr>
        </p:nvSpPr>
        <p:spPr/>
        <p:txBody>
          <a:bodyPr/>
          <a:lstStyle/>
          <a:p>
            <a:endParaRPr lang="en-US"/>
          </a:p>
        </p:txBody>
      </p:sp>
      <p:sp>
        <p:nvSpPr>
          <p:cNvPr id="76" name="Text Placeholder 75"/>
          <p:cNvSpPr>
            <a:spLocks noGrp="1"/>
          </p:cNvSpPr>
          <p:nvPr>
            <p:ph type="body" sz="quarter" idx="140"/>
          </p:nvPr>
        </p:nvSpPr>
        <p:spPr/>
        <p:txBody>
          <a:bodyPr/>
          <a:lstStyle/>
          <a:p>
            <a:endParaRPr lang="en-US"/>
          </a:p>
        </p:txBody>
      </p:sp>
      <p:sp>
        <p:nvSpPr>
          <p:cNvPr id="77" name="Text Placeholder 76"/>
          <p:cNvSpPr>
            <a:spLocks noGrp="1"/>
          </p:cNvSpPr>
          <p:nvPr>
            <p:ph type="body" sz="quarter" idx="141"/>
          </p:nvPr>
        </p:nvSpPr>
        <p:spPr/>
        <p:txBody>
          <a:bodyPr/>
          <a:lstStyle/>
          <a:p>
            <a:endParaRPr lang="en-US"/>
          </a:p>
        </p:txBody>
      </p:sp>
      <p:sp>
        <p:nvSpPr>
          <p:cNvPr id="78" name="Text Placeholder 77"/>
          <p:cNvSpPr>
            <a:spLocks noGrp="1"/>
          </p:cNvSpPr>
          <p:nvPr>
            <p:ph type="body" sz="quarter" idx="142"/>
          </p:nvPr>
        </p:nvSpPr>
        <p:spPr/>
        <p:txBody>
          <a:bodyPr/>
          <a:lstStyle/>
          <a:p>
            <a:endParaRPr lang="en-US"/>
          </a:p>
        </p:txBody>
      </p:sp>
      <p:sp>
        <p:nvSpPr>
          <p:cNvPr id="79" name="Text Placeholder 78"/>
          <p:cNvSpPr>
            <a:spLocks noGrp="1"/>
          </p:cNvSpPr>
          <p:nvPr>
            <p:ph type="body" sz="quarter" idx="143"/>
          </p:nvPr>
        </p:nvSpPr>
        <p:spPr/>
        <p:txBody>
          <a:bodyPr/>
          <a:lstStyle/>
          <a:p>
            <a:endParaRPr lang="en-US"/>
          </a:p>
        </p:txBody>
      </p:sp>
      <p:sp>
        <p:nvSpPr>
          <p:cNvPr id="80" name="Text Placeholder 79"/>
          <p:cNvSpPr>
            <a:spLocks noGrp="1"/>
          </p:cNvSpPr>
          <p:nvPr>
            <p:ph type="body" sz="quarter" idx="144"/>
          </p:nvPr>
        </p:nvSpPr>
        <p:spPr/>
        <p:txBody>
          <a:bodyPr/>
          <a:lstStyle/>
          <a:p>
            <a:endParaRPr lang="en-US"/>
          </a:p>
        </p:txBody>
      </p:sp>
      <p:sp>
        <p:nvSpPr>
          <p:cNvPr id="81" name="Text Placeholder 80"/>
          <p:cNvSpPr>
            <a:spLocks noGrp="1"/>
          </p:cNvSpPr>
          <p:nvPr>
            <p:ph type="body" sz="quarter" idx="145"/>
          </p:nvPr>
        </p:nvSpPr>
        <p:spPr/>
        <p:txBody>
          <a:bodyPr/>
          <a:lstStyle/>
          <a:p>
            <a:endParaRPr lang="en-US"/>
          </a:p>
        </p:txBody>
      </p:sp>
      <p:sp>
        <p:nvSpPr>
          <p:cNvPr id="82" name="Text Placeholder 81"/>
          <p:cNvSpPr>
            <a:spLocks noGrp="1"/>
          </p:cNvSpPr>
          <p:nvPr>
            <p:ph type="body" sz="quarter" idx="146"/>
          </p:nvPr>
        </p:nvSpPr>
        <p:spPr/>
        <p:txBody>
          <a:bodyPr/>
          <a:lstStyle/>
          <a:p>
            <a:endParaRPr lang="en-US"/>
          </a:p>
        </p:txBody>
      </p:sp>
      <p:sp>
        <p:nvSpPr>
          <p:cNvPr id="83" name="Text Placeholder 82"/>
          <p:cNvSpPr>
            <a:spLocks noGrp="1"/>
          </p:cNvSpPr>
          <p:nvPr>
            <p:ph type="body" sz="quarter" idx="147"/>
          </p:nvPr>
        </p:nvSpPr>
        <p:spPr/>
        <p:txBody>
          <a:bodyPr/>
          <a:lstStyle/>
          <a:p>
            <a:endParaRPr lang="en-US"/>
          </a:p>
        </p:txBody>
      </p:sp>
      <p:sp>
        <p:nvSpPr>
          <p:cNvPr id="84" name="Text Placeholder 83"/>
          <p:cNvSpPr>
            <a:spLocks noGrp="1"/>
          </p:cNvSpPr>
          <p:nvPr>
            <p:ph type="body" sz="quarter" idx="148"/>
          </p:nvPr>
        </p:nvSpPr>
        <p:spPr/>
        <p:txBody>
          <a:bodyPr/>
          <a:lstStyle/>
          <a:p>
            <a:endParaRPr lang="en-US"/>
          </a:p>
        </p:txBody>
      </p:sp>
      <p:sp>
        <p:nvSpPr>
          <p:cNvPr id="89" name="Text Placeholder 88"/>
          <p:cNvSpPr>
            <a:spLocks noGrp="1"/>
          </p:cNvSpPr>
          <p:nvPr>
            <p:ph type="body" sz="quarter" idx="26"/>
          </p:nvPr>
        </p:nvSpPr>
        <p:spPr>
          <a:xfrm>
            <a:off x="18375482" y="8895997"/>
            <a:ext cx="8485018" cy="3033784"/>
          </a:xfrm>
        </p:spPr>
        <p:txBody>
          <a:bodyPr/>
          <a:lstStyle/>
          <a:p>
            <a:pPr marL="182880"/>
            <a:r>
              <a:rPr lang="en-US" sz="2000" dirty="0" smtClean="0"/>
              <a:t>The </a:t>
            </a:r>
            <a:r>
              <a:rPr lang="en-US" sz="2000" dirty="0"/>
              <a:t>technique developed for objective radiographic assessment of medial column segmental alignment of the foot in children exhibited excellent reliability as measured by correlation coefficients.  This quantitative assessment of medial column segmental alignment can be applied to the pre-operative assessment of foot deformity, intra-operative assessment of medial column deformity unmasked by lateral column lengthening, and post-operative assessment of foot alignment.  Assessment of medial column foot alignment may improve mechanical foot modeling and outcome assessment</a:t>
            </a:r>
          </a:p>
        </p:txBody>
      </p:sp>
      <p:sp>
        <p:nvSpPr>
          <p:cNvPr id="90" name="Text Placeholder 89"/>
          <p:cNvSpPr>
            <a:spLocks noGrp="1"/>
          </p:cNvSpPr>
          <p:nvPr>
            <p:ph type="body" sz="quarter" idx="116"/>
          </p:nvPr>
        </p:nvSpPr>
        <p:spPr>
          <a:xfrm>
            <a:off x="9482599" y="3354110"/>
            <a:ext cx="8482209" cy="9694069"/>
          </a:xfrm>
          <a:noFill/>
        </p:spPr>
        <p:txBody>
          <a:bodyPr/>
          <a:lstStyle/>
          <a:p>
            <a:pPr marL="182880" indent="-326555"/>
            <a:r>
              <a:rPr lang="en-US" sz="2000" dirty="0" smtClean="0">
                <a:solidFill>
                  <a:schemeClr val="tx1"/>
                </a:solidFill>
                <a:latin typeface="Trebuchet MS" panose="020B0603020202020204" pitchFamily="34" charset="0"/>
              </a:rPr>
              <a:t>Standing Anterior-Posterior (AP) and Lateral radiographs of 25 normal feet in 25 children (mean age 10.5 years) were analyzed.  Seven measures of medial column segmental alignment were calculated utilizing a modified Cobb angle measurement of the articular surfaces at each bone (Fig. 2).   </a:t>
            </a:r>
          </a:p>
          <a:p>
            <a:pPr marL="182880" indent="-326555"/>
            <a:endParaRPr lang="en-US" sz="2000" dirty="0">
              <a:solidFill>
                <a:schemeClr val="tx1"/>
              </a:solidFill>
              <a:latin typeface="Trebuchet MS" panose="020B0603020202020204" pitchFamily="34" charset="0"/>
            </a:endParaRPr>
          </a:p>
          <a:p>
            <a:pPr marL="182880" indent="-326555"/>
            <a:r>
              <a:rPr lang="en-US" sz="2000" dirty="0" smtClean="0">
                <a:solidFill>
                  <a:schemeClr val="tx1"/>
                </a:solidFill>
                <a:latin typeface="Trebuchet MS" panose="020B0603020202020204" pitchFamily="34" charset="0"/>
              </a:rPr>
              <a:t>These measures included the following angles as numbered in Figure 3: 1) AP </a:t>
            </a:r>
            <a:r>
              <a:rPr lang="en-US" sz="2000" dirty="0" err="1" smtClean="0">
                <a:solidFill>
                  <a:schemeClr val="tx1"/>
                </a:solidFill>
                <a:latin typeface="Trebuchet MS" panose="020B0603020202020204" pitchFamily="34" charset="0"/>
              </a:rPr>
              <a:t>Talo</a:t>
            </a:r>
            <a:r>
              <a:rPr lang="en-US" sz="2000" dirty="0" smtClean="0">
                <a:solidFill>
                  <a:schemeClr val="tx1"/>
                </a:solidFill>
                <a:latin typeface="Trebuchet MS" panose="020B0603020202020204" pitchFamily="34" charset="0"/>
              </a:rPr>
              <a:t>-navicular, 2) AP </a:t>
            </a:r>
            <a:r>
              <a:rPr lang="en-US" sz="2000" dirty="0" err="1" smtClean="0">
                <a:solidFill>
                  <a:schemeClr val="tx1"/>
                </a:solidFill>
                <a:latin typeface="Trebuchet MS" panose="020B0603020202020204" pitchFamily="34" charset="0"/>
              </a:rPr>
              <a:t>naviculo</a:t>
            </a:r>
            <a:r>
              <a:rPr lang="en-US" sz="2000" dirty="0" smtClean="0">
                <a:solidFill>
                  <a:schemeClr val="tx1"/>
                </a:solidFill>
                <a:latin typeface="Trebuchet MS" panose="020B0603020202020204" pitchFamily="34" charset="0"/>
              </a:rPr>
              <a:t>-cuneiform, 3) AP Cuneiform-1st Metatarsal, 4) AP 1st Metatarsal-Proximal Phalanx, 5) Lateral </a:t>
            </a:r>
            <a:r>
              <a:rPr lang="en-US" sz="2000" dirty="0" err="1" smtClean="0">
                <a:solidFill>
                  <a:schemeClr val="tx1"/>
                </a:solidFill>
                <a:latin typeface="Trebuchet MS" panose="020B0603020202020204" pitchFamily="34" charset="0"/>
              </a:rPr>
              <a:t>Talo</a:t>
            </a:r>
            <a:r>
              <a:rPr lang="en-US" sz="2000" dirty="0" smtClean="0">
                <a:solidFill>
                  <a:schemeClr val="tx1"/>
                </a:solidFill>
                <a:latin typeface="Trebuchet MS" panose="020B0603020202020204" pitchFamily="34" charset="0"/>
              </a:rPr>
              <a:t>-navicular, 6) Lateral </a:t>
            </a:r>
            <a:r>
              <a:rPr lang="en-US" sz="2000" dirty="0" err="1" smtClean="0">
                <a:solidFill>
                  <a:schemeClr val="tx1"/>
                </a:solidFill>
                <a:latin typeface="Trebuchet MS" panose="020B0603020202020204" pitchFamily="34" charset="0"/>
              </a:rPr>
              <a:t>Naviculo</a:t>
            </a:r>
            <a:r>
              <a:rPr lang="en-US" sz="2000" dirty="0" smtClean="0">
                <a:solidFill>
                  <a:schemeClr val="tx1"/>
                </a:solidFill>
                <a:latin typeface="Trebuchet MS" panose="020B0603020202020204" pitchFamily="34" charset="0"/>
              </a:rPr>
              <a:t>-cuneiform, and 7) Lateral Cuneiform-1st Metatarsal.  Intra- and inter-observer reliability was established by repeated measure of 10 feet by 2 surgeons utilizing </a:t>
            </a:r>
            <a:r>
              <a:rPr lang="en-US" sz="2000" dirty="0" err="1" smtClean="0">
                <a:solidFill>
                  <a:schemeClr val="tx1"/>
                </a:solidFill>
                <a:latin typeface="Trebuchet MS" panose="020B0603020202020204" pitchFamily="34" charset="0"/>
              </a:rPr>
              <a:t>intraclass</a:t>
            </a:r>
            <a:r>
              <a:rPr lang="en-US" sz="2000" dirty="0" smtClean="0">
                <a:solidFill>
                  <a:schemeClr val="tx1"/>
                </a:solidFill>
                <a:latin typeface="Trebuchet MS" panose="020B0603020202020204" pitchFamily="34" charset="0"/>
              </a:rPr>
              <a:t> correlation coefficients.  Normative values for medial column alignment angles were calculated from 25 feet, utilizing mean and standard deviations. </a:t>
            </a:r>
          </a:p>
          <a:p>
            <a:pPr marL="182880" indent="-326555"/>
            <a:endParaRPr lang="en-US" sz="2000" dirty="0">
              <a:solidFill>
                <a:schemeClr val="tx1"/>
              </a:solidFill>
              <a:latin typeface="Trebuchet MS" panose="020B0603020202020204" pitchFamily="34" charset="0"/>
            </a:endParaRPr>
          </a:p>
          <a:p>
            <a:pPr marL="182880" indent="-326555"/>
            <a:endParaRPr lang="en-US" sz="2000" dirty="0" smtClean="0">
              <a:solidFill>
                <a:schemeClr val="tx1"/>
              </a:solidFill>
              <a:latin typeface="Trebuchet MS" panose="020B0603020202020204" pitchFamily="34" charset="0"/>
            </a:endParaRPr>
          </a:p>
          <a:p>
            <a:pPr marL="182880" indent="-326555"/>
            <a:endParaRPr lang="en-US" sz="2000" dirty="0">
              <a:solidFill>
                <a:schemeClr val="tx1"/>
              </a:solidFill>
              <a:latin typeface="Trebuchet MS" panose="020B0603020202020204" pitchFamily="34" charset="0"/>
            </a:endParaRPr>
          </a:p>
          <a:p>
            <a:pPr marL="182880" indent="-326555"/>
            <a:endParaRPr lang="en-US" sz="2000" dirty="0" smtClean="0">
              <a:solidFill>
                <a:schemeClr val="tx1"/>
              </a:solidFill>
              <a:latin typeface="Trebuchet MS" panose="020B0603020202020204" pitchFamily="34" charset="0"/>
            </a:endParaRPr>
          </a:p>
          <a:p>
            <a:pPr marL="182880" indent="-326555"/>
            <a:endParaRPr lang="en-US" sz="2000" dirty="0">
              <a:solidFill>
                <a:schemeClr val="tx1"/>
              </a:solidFill>
              <a:latin typeface="Trebuchet MS" panose="020B0603020202020204" pitchFamily="34" charset="0"/>
            </a:endParaRPr>
          </a:p>
          <a:p>
            <a:pPr marL="182880" indent="-326555"/>
            <a:endParaRPr lang="en-US" sz="2000" dirty="0" smtClean="0">
              <a:solidFill>
                <a:schemeClr val="tx1"/>
              </a:solidFill>
              <a:latin typeface="Trebuchet MS" panose="020B0603020202020204" pitchFamily="34" charset="0"/>
            </a:endParaRPr>
          </a:p>
          <a:p>
            <a:pPr marL="182880" indent="-326555"/>
            <a:endParaRPr lang="en-US" sz="2000" dirty="0">
              <a:solidFill>
                <a:schemeClr val="tx1"/>
              </a:solidFill>
              <a:latin typeface="Trebuchet MS" panose="020B0603020202020204" pitchFamily="34" charset="0"/>
            </a:endParaRPr>
          </a:p>
          <a:p>
            <a:pPr marL="182880" indent="-326555"/>
            <a:endParaRPr lang="en-US" sz="2000" dirty="0" smtClean="0">
              <a:solidFill>
                <a:schemeClr val="tx1"/>
              </a:solidFill>
              <a:latin typeface="Trebuchet MS" panose="020B0603020202020204" pitchFamily="34" charset="0"/>
            </a:endParaRPr>
          </a:p>
          <a:p>
            <a:pPr marL="182880" indent="-326555"/>
            <a:endParaRPr lang="en-US" sz="2000" dirty="0">
              <a:solidFill>
                <a:schemeClr val="tx1"/>
              </a:solidFill>
              <a:latin typeface="Trebuchet MS" panose="020B0603020202020204" pitchFamily="34" charset="0"/>
            </a:endParaRPr>
          </a:p>
          <a:p>
            <a:pPr marL="182880" indent="-326555"/>
            <a:endParaRPr lang="en-US" sz="2000" dirty="0" smtClean="0">
              <a:solidFill>
                <a:schemeClr val="tx1"/>
              </a:solidFill>
              <a:latin typeface="Trebuchet MS" panose="020B0603020202020204" pitchFamily="34" charset="0"/>
            </a:endParaRPr>
          </a:p>
          <a:p>
            <a:pPr marL="182880" indent="-326555"/>
            <a:endParaRPr lang="en-US" sz="2000" dirty="0">
              <a:solidFill>
                <a:schemeClr val="tx1"/>
              </a:solidFill>
              <a:latin typeface="Trebuchet MS" panose="020B0603020202020204" pitchFamily="34" charset="0"/>
            </a:endParaRPr>
          </a:p>
          <a:p>
            <a:pPr marL="182880" indent="-326555"/>
            <a:r>
              <a:rPr lang="en-US" sz="2000" dirty="0" smtClean="0">
                <a:solidFill>
                  <a:schemeClr val="tx1"/>
                </a:solidFill>
                <a:latin typeface="Trebuchet MS" panose="020B0603020202020204" pitchFamily="34" charset="0"/>
              </a:rPr>
              <a:t>Figure 2: Example of radiographic measurements in PACS.</a:t>
            </a:r>
            <a:endParaRPr lang="en-US" sz="2000" dirty="0">
              <a:solidFill>
                <a:schemeClr val="tx1"/>
              </a:solidFill>
              <a:latin typeface="Trebuchet MS" panose="020B0603020202020204" pitchFamily="34" charset="0"/>
            </a:endParaRPr>
          </a:p>
          <a:p>
            <a:pPr marL="182880"/>
            <a:endParaRPr lang="en-US" dirty="0">
              <a:solidFill>
                <a:schemeClr val="tx1"/>
              </a:solidFill>
            </a:endParaRPr>
          </a:p>
        </p:txBody>
      </p:sp>
      <p:pic>
        <p:nvPicPr>
          <p:cNvPr id="96" name="Picture Placeholder 95"/>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t="15839" b="15839"/>
          <a:stretch>
            <a:fillRect/>
          </a:stretch>
        </p:blipFill>
        <p:spPr>
          <a:xfrm>
            <a:off x="23769638" y="454025"/>
            <a:ext cx="3443287" cy="1739900"/>
          </a:xfrm>
        </p:spPr>
      </p:pic>
      <p:sp>
        <p:nvSpPr>
          <p:cNvPr id="93" name="Text Placeholder 4"/>
          <p:cNvSpPr>
            <a:spLocks noGrp="1"/>
          </p:cNvSpPr>
          <p:nvPr>
            <p:ph type="body" sz="quarter" idx="19"/>
          </p:nvPr>
        </p:nvSpPr>
        <p:spPr>
          <a:xfrm>
            <a:off x="576387" y="9374229"/>
            <a:ext cx="8495540" cy="6225820"/>
          </a:xfrm>
        </p:spPr>
        <p:txBody>
          <a:bodyPr/>
          <a:lstStyle/>
          <a:p>
            <a:pPr marL="182880"/>
            <a:r>
              <a:rPr lang="en-US" sz="2000" dirty="0" smtClean="0"/>
              <a:t>The </a:t>
            </a:r>
            <a:r>
              <a:rPr lang="en-US" sz="2000" dirty="0"/>
              <a:t>goals of the current study were to develop and validate radiographic measures of medial column foot alignment and establish normative </a:t>
            </a:r>
            <a:r>
              <a:rPr lang="en-US" sz="2000" dirty="0" smtClean="0"/>
              <a:t>values.</a:t>
            </a:r>
            <a:r>
              <a:rPr lang="en-US" sz="2000" dirty="0"/>
              <a:t> </a:t>
            </a:r>
            <a:endParaRPr lang="en-US" sz="2000" dirty="0" smtClean="0"/>
          </a:p>
          <a:p>
            <a:pPr marL="182880"/>
            <a:endParaRPr lang="en-US" sz="2000" dirty="0"/>
          </a:p>
          <a:p>
            <a:pPr marL="182880"/>
            <a:endParaRPr lang="en-US" sz="2000" dirty="0" smtClean="0"/>
          </a:p>
          <a:p>
            <a:pPr marL="182880"/>
            <a:endParaRPr lang="en-US" sz="2000" dirty="0"/>
          </a:p>
          <a:p>
            <a:pPr marL="182880"/>
            <a:endParaRPr lang="en-US" sz="2000" dirty="0" smtClean="0"/>
          </a:p>
          <a:p>
            <a:pPr marL="182880"/>
            <a:endParaRPr lang="en-US" sz="2000" dirty="0"/>
          </a:p>
          <a:p>
            <a:pPr marL="182880"/>
            <a:endParaRPr lang="en-US" sz="2000" dirty="0" smtClean="0"/>
          </a:p>
          <a:p>
            <a:pPr marL="182880"/>
            <a:endParaRPr lang="en-US" sz="2000" dirty="0"/>
          </a:p>
          <a:p>
            <a:pPr marL="182880"/>
            <a:endParaRPr lang="en-US" sz="2000" dirty="0" smtClean="0"/>
          </a:p>
          <a:p>
            <a:pPr marL="182880"/>
            <a:endParaRPr lang="en-US" sz="2000" dirty="0"/>
          </a:p>
          <a:p>
            <a:pPr marL="182880"/>
            <a:endParaRPr lang="en-US" sz="2000" dirty="0" smtClean="0"/>
          </a:p>
          <a:p>
            <a:pPr marL="182880"/>
            <a:endParaRPr lang="en-US" sz="2000" dirty="0"/>
          </a:p>
          <a:p>
            <a:pPr marL="182880"/>
            <a:r>
              <a:rPr lang="en-US" sz="2000" dirty="0" smtClean="0"/>
              <a:t>Figure </a:t>
            </a:r>
            <a:r>
              <a:rPr lang="en-US" sz="2000" dirty="0"/>
              <a:t>1:  The foot is divided mechanically into two columns. The medial column bones move with the talus (T), while the lateral column bones move with the calcaneus (C). </a:t>
            </a:r>
          </a:p>
          <a:p>
            <a:pPr marL="182880"/>
            <a:endParaRPr lang="en-US" sz="2000" dirty="0"/>
          </a:p>
        </p:txBody>
      </p:sp>
      <p:pic>
        <p:nvPicPr>
          <p:cNvPr id="95" name="Picture Placeholder 57"/>
          <p:cNvPicPr>
            <a:picLocks noGrp="1" noChangeAspect="1"/>
          </p:cNvPicPr>
          <p:nvPr>
            <p:ph type="pic" sz="quarter" idx="133"/>
          </p:nvPr>
        </p:nvPicPr>
        <p:blipFill>
          <a:blip r:embed="rId9">
            <a:extLst>
              <a:ext uri="{28A0092B-C50C-407E-A947-70E740481C1C}">
                <a14:useLocalDpi xmlns:a14="http://schemas.microsoft.com/office/drawing/2010/main" val="0"/>
              </a:ext>
            </a:extLst>
          </a:blip>
          <a:srcRect l="11593" r="11593"/>
          <a:stretch>
            <a:fillRect/>
          </a:stretch>
        </p:blipFill>
        <p:spPr>
          <a:xfrm>
            <a:off x="2011363" y="10770018"/>
            <a:ext cx="5613400" cy="3413125"/>
          </a:xfrm>
        </p:spPr>
      </p:pic>
      <p:pic>
        <p:nvPicPr>
          <p:cNvPr id="98" name="Picture Placeholder 33"/>
          <p:cNvPicPr>
            <a:picLocks noGrp="1" noChangeAspect="1"/>
          </p:cNvPicPr>
          <p:nvPr>
            <p:ph type="pic" sz="quarter" idx="132"/>
          </p:nvPr>
        </p:nvPicPr>
        <p:blipFill>
          <a:blip r:embed="rId5" cstate="print">
            <a:extLst>
              <a:ext uri="{28A0092B-C50C-407E-A947-70E740481C1C}">
                <a14:useLocalDpi xmlns:a14="http://schemas.microsoft.com/office/drawing/2010/main" val="0"/>
              </a:ext>
            </a:extLst>
          </a:blip>
          <a:srcRect t="11662" b="11662"/>
          <a:stretch>
            <a:fillRect/>
          </a:stretch>
        </p:blipFill>
        <p:spPr>
          <a:xfrm>
            <a:off x="10806173" y="8347056"/>
            <a:ext cx="5848393" cy="3749150"/>
          </a:xfrm>
        </p:spPr>
      </p:pic>
      <p:sp>
        <p:nvSpPr>
          <p:cNvPr id="99" name="Text Placeholder 50"/>
          <p:cNvSpPr>
            <a:spLocks noGrp="1"/>
          </p:cNvSpPr>
          <p:nvPr>
            <p:ph type="body" sz="quarter" idx="30"/>
          </p:nvPr>
        </p:nvSpPr>
        <p:spPr>
          <a:xfrm>
            <a:off x="18366047" y="7324820"/>
            <a:ext cx="8488163" cy="843131"/>
          </a:xfrm>
        </p:spPr>
        <p:txBody>
          <a:bodyPr>
            <a:noAutofit/>
          </a:bodyPr>
          <a:lstStyle/>
          <a:p>
            <a:r>
              <a:rPr lang="en-US" sz="2000" dirty="0"/>
              <a:t>Figure </a:t>
            </a:r>
            <a:r>
              <a:rPr lang="en-US" sz="2000" dirty="0" smtClean="0"/>
              <a:t>3:  </a:t>
            </a:r>
            <a:r>
              <a:rPr lang="en-US" sz="2000" dirty="0"/>
              <a:t>Normative values for medial column segmental alignment.  Values are shown as mean + standard deviation. </a:t>
            </a:r>
          </a:p>
          <a:p>
            <a:endParaRPr lang="en-US" sz="2000" dirty="0"/>
          </a:p>
        </p:txBody>
      </p:sp>
      <p:pic>
        <p:nvPicPr>
          <p:cNvPr id="101" name="Picture Placeholder 100"/>
          <p:cNvPicPr>
            <a:picLocks noGrp="1" noChangeAspect="1"/>
          </p:cNvPicPr>
          <p:nvPr>
            <p:ph type="pic" sz="quarter" idx="134"/>
          </p:nvPr>
        </p:nvPicPr>
        <p:blipFill>
          <a:blip r:embed="rId10">
            <a:extLst>
              <a:ext uri="{28A0092B-C50C-407E-A947-70E740481C1C}">
                <a14:useLocalDpi xmlns:a14="http://schemas.microsoft.com/office/drawing/2010/main" val="0"/>
              </a:ext>
            </a:extLst>
          </a:blip>
          <a:srcRect t="4014" b="4014"/>
          <a:stretch>
            <a:fillRect/>
          </a:stretch>
        </p:blipFill>
        <p:spPr>
          <a:xfrm>
            <a:off x="20254247" y="2899183"/>
            <a:ext cx="4711761" cy="4415780"/>
          </a:xfrm>
        </p:spPr>
      </p:pic>
    </p:spTree>
    <p:extLst>
      <p:ext uri="{BB962C8B-B14F-4D97-AF65-F5344CB8AC3E}">
        <p14:creationId xmlns:p14="http://schemas.microsoft.com/office/powerpoint/2010/main" val="913239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4463</TotalTime>
  <Words>699</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Fernando Kamalei Cruz</cp:lastModifiedBy>
  <cp:revision>88</cp:revision>
  <dcterms:created xsi:type="dcterms:W3CDTF">2012-02-06T18:46:22Z</dcterms:created>
  <dcterms:modified xsi:type="dcterms:W3CDTF">2016-02-22T04:33:28Z</dcterms:modified>
</cp:coreProperties>
</file>